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259" r:id="rId6"/>
    <p:sldId id="260" r:id="rId7"/>
    <p:sldId id="267" r:id="rId8"/>
    <p:sldId id="268" r:id="rId9"/>
    <p:sldId id="269" r:id="rId10"/>
    <p:sldId id="261" r:id="rId11"/>
    <p:sldId id="262" r:id="rId12"/>
    <p:sldId id="263" r:id="rId13"/>
    <p:sldId id="272" r:id="rId14"/>
    <p:sldId id="264" r:id="rId15"/>
    <p:sldId id="270" r:id="rId16"/>
    <p:sldId id="273" r:id="rId17"/>
    <p:sldId id="265" r:id="rId18"/>
    <p:sldId id="271" r:id="rId19"/>
  </p:sldIdLst>
  <p:sldSz cx="14630400" cy="8229600"/>
  <p:notesSz cx="8229600" cy="14630400"/>
  <p:embeddedFontLst>
    <p:embeddedFont>
      <p:font typeface="Heebo Light" panose="020F0302020204030204" pitchFamily="34" charset="0"/>
      <p:regular r:id="rId21"/>
    </p:embeddedFont>
    <p:embeddedFont>
      <p:font typeface="Montserrat" pitchFamily="2" charset="0"/>
      <p:regular r:id="rId22"/>
      <p:bold r:id="rId23"/>
      <p:italic r:id="rId24"/>
      <p:boldItalic r:id="rId25"/>
    </p:embeddedFont>
    <p:embeddedFont>
      <p:font typeface="SF Pro Compressed Black" pitchFamily="2" charset="0"/>
      <p:bold r:id="rId26"/>
    </p:embeddedFont>
    <p:embeddedFont>
      <p:font typeface="SF Pro Compressed Medium" pitchFamily="2" charset="0"/>
      <p:regular r:id="rId27"/>
    </p:embeddedFont>
    <p:embeddedFont>
      <p:font typeface="SF Pro Display" pitchFamily="2" charset="0"/>
      <p:regular r:id="rId28"/>
      <p:bold r:id="rId29"/>
      <p:italic r:id="rId30"/>
      <p:boldItalic r:id="rId31"/>
    </p:embeddedFont>
    <p:embeddedFont>
      <p:font typeface="SF Pro Heavy" pitchFamily="2" charset="0"/>
      <p:bold r:id="rId32"/>
      <p:italic r:id="rId33"/>
      <p:boldItalic r:id="rId34"/>
    </p:embeddedFont>
    <p:embeddedFont>
      <p:font typeface="SF Pro Medium" pitchFamily="2" charset="0"/>
      <p:regular r:id="rId35"/>
      <p:italic r:id="rId36"/>
    </p:embeddedFont>
    <p:embeddedFont>
      <p:font typeface="SF Pro Semibold" pitchFamily="2" charset="0"/>
      <p:regular r:id="rId37"/>
      <p:bold r:id="rId38"/>
      <p:italic r:id="rId39"/>
      <p:boldItalic r:id="rId4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/>
    <p:restoredTop sz="86444"/>
  </p:normalViewPr>
  <p:slideViewPr>
    <p:cSldViewPr snapToGrid="0" snapToObjects="1">
      <p:cViewPr>
        <p:scale>
          <a:sx n="86" d="100"/>
          <a:sy n="86" d="100"/>
        </p:scale>
        <p:origin x="-104" y="544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88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3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77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57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0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8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2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85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2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6040147" cy="680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Миссия</a:t>
            </a:r>
            <a:r>
              <a:rPr lang="ru-RU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«</a:t>
            </a:r>
            <a:r>
              <a:rPr lang="en-US" sz="4450" b="1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Спутник</a:t>
            </a: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5</a:t>
            </a:r>
            <a:r>
              <a:rPr lang="ru-RU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»</a:t>
            </a:r>
            <a:endParaRPr lang="en-US" sz="4450" b="1" dirty="0"/>
          </a:p>
        </p:txBody>
      </p:sp>
      <p:sp>
        <p:nvSpPr>
          <p:cNvPr id="7" name="Text 3"/>
          <p:cNvSpPr/>
          <p:nvPr/>
        </p:nvSpPr>
        <p:spPr>
          <a:xfrm>
            <a:off x="793790" y="3670716"/>
            <a:ext cx="4147178" cy="917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400" b="1" dirty="0">
                <a:solidFill>
                  <a:srgbClr val="DCD7E5"/>
                </a:solidFill>
                <a:ea typeface="Heebo Bold" pitchFamily="34" charset="-122"/>
              </a:rPr>
              <a:t>Команда</a:t>
            </a:r>
            <a:r>
              <a:rPr lang="en-US" sz="2400" b="1" dirty="0">
                <a:solidFill>
                  <a:srgbClr val="DCD7E5"/>
                </a:solidFill>
                <a:ea typeface="Heebo Bold" pitchFamily="34" charset="-122"/>
              </a:rPr>
              <a:t>: ITC (In The Conditions)</a:t>
            </a:r>
            <a:br>
              <a:rPr lang="en-US" sz="2400" b="1" dirty="0">
                <a:solidFill>
                  <a:srgbClr val="DCD7E5"/>
                </a:solidFill>
                <a:ea typeface="Heebo Bold" pitchFamily="34" charset="-122"/>
              </a:rPr>
            </a:br>
            <a:r>
              <a:rPr lang="ru-RU" sz="2400" b="1" dirty="0">
                <a:solidFill>
                  <a:srgbClr val="DCD7E5"/>
                </a:solidFill>
                <a:ea typeface="Heebo Bold" pitchFamily="34" charset="-122"/>
              </a:rPr>
              <a:t>Группа: М8О-101БВ-24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445" y="550307"/>
            <a:ext cx="5074713" cy="125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ru-RU" sz="3900" dirty="0">
                <a:solidFill>
                  <a:srgbClr val="F2F0F4"/>
                </a:solidFill>
                <a:latin typeface="Montserrat" pitchFamily="34" charset="0"/>
              </a:rPr>
              <a:t>Реализация в </a:t>
            </a:r>
            <a:r>
              <a:rPr lang="en-US" sz="3900" dirty="0">
                <a:solidFill>
                  <a:srgbClr val="F2F0F4"/>
                </a:solidFill>
                <a:latin typeface="Montserrat" pitchFamily="34" charset="0"/>
              </a:rPr>
              <a:t>KSP</a:t>
            </a:r>
            <a:endParaRPr lang="en-US" sz="39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2710F0D-22DC-ED5B-C1BA-03B22EB1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D218F20-86E3-009B-C831-7FAF669D7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571" y="488913"/>
            <a:ext cx="4486275" cy="7251774"/>
          </a:xfrm>
          <a:prstGeom prst="rect">
            <a:avLst/>
          </a:prstGeom>
        </p:spPr>
      </p:pic>
      <p:sp>
        <p:nvSpPr>
          <p:cNvPr id="21" name="Text 2">
            <a:extLst>
              <a:ext uri="{FF2B5EF4-FFF2-40B4-BE49-F238E27FC236}">
                <a16:creationId xmlns:a16="http://schemas.microsoft.com/office/drawing/2014/main" id="{BADE49BB-AD24-DE4A-6141-6ABFC7E8A612}"/>
              </a:ext>
            </a:extLst>
          </p:cNvPr>
          <p:cNvSpPr/>
          <p:nvPr/>
        </p:nvSpPr>
        <p:spPr>
          <a:xfrm>
            <a:off x="652317" y="1472368"/>
            <a:ext cx="5690782" cy="5000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14300">
              <a:lnSpc>
                <a:spcPct val="150000"/>
              </a:lnSpc>
            </a:pPr>
            <a:r>
              <a:rPr lang="ru-RU" sz="1800" b="0" i="0" u="none" strike="noStrike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Нашей командой была смоделирована копия ракеты Восток Л</a:t>
            </a:r>
            <a:r>
              <a:rPr lang="ru-RU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</a:t>
            </a:r>
            <a:r>
              <a:rPr lang="ru-RU" sz="18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Для воссоздания ракеты на основе «Восток-Л» (8К72), использовавшейся в программе запуска первого искусственного спутника, были использованы следующие элементы KSP:</a:t>
            </a:r>
          </a:p>
          <a:p>
            <a:pPr marL="800100" lvl="1" indent="-342900">
              <a:lnSpc>
                <a:spcPct val="150000"/>
              </a:lnSpc>
              <a:spcBef>
                <a:spcPts val="900"/>
              </a:spcBef>
              <a:buFont typeface="Symbol" pitchFamily="2" charset="2"/>
              <a:buChar char=""/>
            </a:pPr>
            <a:r>
              <a:rPr lang="ru-RU" b="1" dirty="0">
                <a:solidFill>
                  <a:schemeClr val="bg1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РД-107:</a:t>
            </a:r>
            <a:r>
              <a:rPr lang="ru-RU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построен из двух двигателей «Стукач» (</a:t>
            </a:r>
            <a:r>
              <a:rPr lang="ru-RU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Swivel</a:t>
            </a:r>
            <a:r>
              <a:rPr lang="ru-RU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) и четырех «Факел» (</a:t>
            </a:r>
            <a:r>
              <a:rPr lang="ru-RU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Thud</a:t>
            </a:r>
            <a:r>
              <a:rPr lang="ru-RU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).</a:t>
            </a:r>
          </a:p>
          <a:p>
            <a:pPr marL="800100" lvl="1" indent="-342900">
              <a:lnSpc>
                <a:spcPct val="150000"/>
              </a:lnSpc>
              <a:spcBef>
                <a:spcPts val="900"/>
              </a:spcBef>
              <a:buFont typeface="Symbol" pitchFamily="2" charset="2"/>
              <a:buChar char=""/>
            </a:pPr>
            <a:r>
              <a:rPr lang="ru-RU" b="1" dirty="0">
                <a:solidFill>
                  <a:schemeClr val="bg1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РД-108:</a:t>
            </a:r>
            <a:r>
              <a:rPr lang="ru-RU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состоит из четырех «Стукачей» и четырех «Факелов».</a:t>
            </a:r>
          </a:p>
          <a:p>
            <a:pPr marL="800100" lvl="1" indent="-342900">
              <a:lnSpc>
                <a:spcPct val="150000"/>
              </a:lnSpc>
              <a:spcBef>
                <a:spcPts val="900"/>
              </a:spcBef>
              <a:buFont typeface="Symbol" pitchFamily="2" charset="2"/>
              <a:buChar char=""/>
            </a:pPr>
            <a:r>
              <a:rPr lang="ru-RU" b="1" dirty="0">
                <a:solidFill>
                  <a:schemeClr val="bg1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РД-0105 (третья ступень):</a:t>
            </a:r>
            <a:r>
              <a:rPr lang="ru-RU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представлен двигателем «Вертлявый» (</a:t>
            </a:r>
            <a:r>
              <a:rPr lang="ru-RU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Terrier</a:t>
            </a:r>
            <a:r>
              <a:rPr lang="ru-RU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).</a:t>
            </a:r>
          </a:p>
          <a:p>
            <a:pPr marL="114300"/>
            <a:endParaRPr lang="ru-RU" sz="18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14300"/>
            <a:br>
              <a:rPr lang="ru-RU" sz="18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</a:br>
            <a:endParaRPr lang="ru-RU" sz="18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14300"/>
            <a:endParaRPr lang="ru-RU" sz="2000" b="0" i="0" u="none" strike="noStrike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br>
              <a:rPr lang="ru-RU" sz="2000" dirty="0"/>
            </a:br>
            <a:br>
              <a:rPr lang="ru-RU" sz="2000" dirty="0"/>
            </a:br>
            <a:endParaRPr lang="ru-RU" sz="2000" kern="100" dirty="0">
              <a:solidFill>
                <a:schemeClr val="bg1"/>
              </a:solidFill>
              <a:effectLst/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6873" y="541767"/>
            <a:ext cx="7750493" cy="1866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ru-RU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Автопилот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158" y="119114"/>
            <a:ext cx="995363" cy="159269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929" y="150442"/>
            <a:ext cx="995363" cy="159269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771332" y="5830696"/>
            <a:ext cx="995363" cy="159269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FE5DFA-4449-EBC4-89AF-B2391CC15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53C0928D-CC55-1250-FB21-0CEDB417EC99}"/>
              </a:ext>
            </a:extLst>
          </p:cNvPr>
          <p:cNvSpPr/>
          <p:nvPr/>
        </p:nvSpPr>
        <p:spPr>
          <a:xfrm>
            <a:off x="6183154" y="1614489"/>
            <a:ext cx="5690782" cy="568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14300"/>
            <a:endParaRPr lang="ru-RU" sz="18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14300"/>
            <a:br>
              <a:rPr lang="ru-RU" sz="18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</a:br>
            <a:endParaRPr lang="ru-RU" sz="18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14300"/>
            <a:endParaRPr lang="ru-RU" sz="2000" b="0" i="0" u="none" strike="noStrike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br>
              <a:rPr lang="ru-RU" sz="2000" dirty="0"/>
            </a:br>
            <a:br>
              <a:rPr lang="ru-RU" sz="2000" dirty="0"/>
            </a:br>
            <a:endParaRPr lang="ru-RU" sz="2000" kern="100" dirty="0">
              <a:solidFill>
                <a:schemeClr val="bg1"/>
              </a:solidFill>
              <a:effectLst/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809BBA-799F-1B42-D507-C12D4AB8F970}"/>
              </a:ext>
            </a:extLst>
          </p:cNvPr>
          <p:cNvSpPr txBox="1"/>
          <p:nvPr/>
        </p:nvSpPr>
        <p:spPr>
          <a:xfrm>
            <a:off x="393251" y="1512418"/>
            <a:ext cx="7315200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Для автоматизации полёта использовался </a:t>
            </a:r>
            <a:r>
              <a:rPr lang="en" sz="2000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kRPC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вместо </a:t>
            </a:r>
            <a:r>
              <a:rPr lang="en" sz="2000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Mechjeb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из-за нестабильности ракеты при низком центре масс. </a:t>
            </a:r>
            <a:r>
              <a:rPr lang="en" sz="2000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kRPC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позволил управлять ракетой с помощью 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Python-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скрипта. На высоте 250 м начинается гравитационный поворот с расчётом угла тангажа. При достижении апогея автопилот рассчитывает корректировку скорости (</a:t>
            </a:r>
            <a:r>
              <a:rPr lang="en" sz="2000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delta_v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)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по уравнению Ви-Вива и время работы двигателя по формуле Циолковского. При достижении апогея автопилот включает двигатель на расчетное время выполнения маневра, выключает его и прекращает свою работу при приближении перигея к заданной высоте орбиты.</a:t>
            </a:r>
          </a:p>
          <a:p>
            <a:b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</a:br>
            <a:endParaRPr lang="ru-RU" sz="20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Данные полёта (время, высота, скорость, масса, тяга, плотность воздуха) </a:t>
            </a:r>
            <a:r>
              <a:rPr lang="ru-RU" sz="2000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логировались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в 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JSON-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файл для анализа и построения графиков.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03D6DB-888C-2A08-45BD-26D6C2B63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771" y="1848932"/>
            <a:ext cx="1992487" cy="306827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8896E06-136D-9B83-5AF9-3FF50E7AC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8287" y="1982462"/>
            <a:ext cx="3977024" cy="246922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FBBB76F-5E95-DA30-4599-60F50CA6B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475" y="6411910"/>
            <a:ext cx="469900" cy="406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1B0C6B-C75C-53AE-B7C4-FD8B49B9148A}"/>
              </a:ext>
            </a:extLst>
          </p:cNvPr>
          <p:cNvSpPr txBox="1"/>
          <p:nvPr/>
        </p:nvSpPr>
        <p:spPr>
          <a:xfrm>
            <a:off x="9088312" y="6426991"/>
            <a:ext cx="36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08FD32B-CAE1-5FF0-6599-36ACDE3910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3319" y="713117"/>
            <a:ext cx="406400" cy="533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2D3BAE8-6B57-A536-6414-891BF5359C28}"/>
              </a:ext>
            </a:extLst>
          </p:cNvPr>
          <p:cNvSpPr txBox="1"/>
          <p:nvPr/>
        </p:nvSpPr>
        <p:spPr>
          <a:xfrm>
            <a:off x="9088312" y="716698"/>
            <a:ext cx="36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0DEC94E-77BF-3E44-2F3E-40B1568802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15488" y="662317"/>
            <a:ext cx="431800" cy="584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C65876-4E23-D450-5CE0-CB24B34FC46D}"/>
              </a:ext>
            </a:extLst>
          </p:cNvPr>
          <p:cNvSpPr txBox="1"/>
          <p:nvPr/>
        </p:nvSpPr>
        <p:spPr>
          <a:xfrm>
            <a:off x="12262716" y="754362"/>
            <a:ext cx="36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10BD44F-A277-83FF-F6CF-F5356EA2E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3361" y="5087857"/>
            <a:ext cx="3663950" cy="2978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F82242DA-FB29-5F8D-2239-3643C9DF58A1}"/>
              </a:ext>
            </a:extLst>
          </p:cNvPr>
          <p:cNvSpPr/>
          <p:nvPr/>
        </p:nvSpPr>
        <p:spPr>
          <a:xfrm>
            <a:off x="395645" y="420335"/>
            <a:ext cx="7108050" cy="125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ru-RU" sz="3900" dirty="0">
                <a:solidFill>
                  <a:srgbClr val="F2F0F4"/>
                </a:solidFill>
                <a:latin typeface="Montserrat" pitchFamily="34" charset="0"/>
              </a:rPr>
              <a:t>Моделирование полёта. Программная реализация</a:t>
            </a:r>
            <a:endParaRPr lang="en-US" sz="39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BC3A96-531C-8D1C-4584-0A2D627D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8D0EBF-45C6-E3D1-82D4-9FE883CF8627}"/>
              </a:ext>
            </a:extLst>
          </p:cNvPr>
          <p:cNvSpPr txBox="1"/>
          <p:nvPr/>
        </p:nvSpPr>
        <p:spPr>
          <a:xfrm>
            <a:off x="395645" y="1811628"/>
            <a:ext cx="130587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Использовали библиотеку </a:t>
            </a:r>
            <a:r>
              <a:rPr lang="en" sz="2000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kRPC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для получения данных из 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KSP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с интервалами 2–5 секунд и сохраняли их в 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JSON.</a:t>
            </a:r>
          </a:p>
          <a:p>
            <a:endParaRPr lang="ru-RU" sz="20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Написан скрипт на 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Python,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который считывает данные, рассчитывает основные параметры ракеты (скорость, высоту, массу, плотность атмосферы и угол наклона) и строит графики с помощью 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Matplotlib.</a:t>
            </a:r>
          </a:p>
          <a:p>
            <a:endParaRPr lang="ru-RU" sz="20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Главный цикл рассчитывает параметры ракеты на основе физико-математической модели и выводит результаты для дальнейшего сравнения с </a:t>
            </a:r>
            <a:r>
              <a:rPr lang="en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KSP.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D0706C-5E1C-0693-4CC1-2F5950BB0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2"/>
          <a:stretch/>
        </p:blipFill>
        <p:spPr>
          <a:xfrm>
            <a:off x="3206572" y="4522693"/>
            <a:ext cx="8217256" cy="3437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F82242DA-FB29-5F8D-2239-3643C9DF58A1}"/>
              </a:ext>
            </a:extLst>
          </p:cNvPr>
          <p:cNvSpPr/>
          <p:nvPr/>
        </p:nvSpPr>
        <p:spPr>
          <a:xfrm>
            <a:off x="395645" y="420335"/>
            <a:ext cx="7108050" cy="125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ru-RU" sz="3900" dirty="0">
                <a:solidFill>
                  <a:srgbClr val="F2F0F4"/>
                </a:solidFill>
                <a:latin typeface="Montserrat" pitchFamily="34" charset="0"/>
              </a:rPr>
              <a:t>Моделирование полёта. Программная реализация</a:t>
            </a:r>
            <a:endParaRPr lang="en-US" sz="39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BC3A96-531C-8D1C-4584-0A2D627D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D8405A-6120-5137-6E52-410F4920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5"/>
          <a:stretch/>
        </p:blipFill>
        <p:spPr>
          <a:xfrm>
            <a:off x="160421" y="2719162"/>
            <a:ext cx="14309558" cy="279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8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113" y="114300"/>
            <a:ext cx="130659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ru-RU" sz="4350" dirty="0">
                <a:solidFill>
                  <a:srgbClr val="F2F0F4"/>
                </a:solidFill>
                <a:latin typeface="Montserrat" pitchFamily="34" charset="0"/>
              </a:rPr>
              <a:t>Графики сравнения </a:t>
            </a:r>
            <a:r>
              <a:rPr lang="en-US" sz="4350" dirty="0">
                <a:solidFill>
                  <a:srgbClr val="F2F0F4"/>
                </a:solidFill>
                <a:latin typeface="Montserrat" pitchFamily="34" charset="0"/>
              </a:rPr>
              <a:t>KSP</a:t>
            </a:r>
            <a:r>
              <a:rPr lang="ru-RU" sz="4350" dirty="0">
                <a:solidFill>
                  <a:srgbClr val="F2F0F4"/>
                </a:solidFill>
                <a:latin typeface="Montserrat" pitchFamily="34" charset="0"/>
              </a:rPr>
              <a:t> и мат. модели</a:t>
            </a:r>
            <a:endParaRPr lang="en-US" sz="43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572FA4-656A-F81D-A131-ECCA5DCD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EBB898-B2B6-5A00-CDE0-63752B6AC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40" y="812720"/>
            <a:ext cx="13065919" cy="73034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113" y="114300"/>
            <a:ext cx="130659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ru-RU" sz="4350" dirty="0">
                <a:solidFill>
                  <a:srgbClr val="F2F0F4"/>
                </a:solidFill>
                <a:latin typeface="Montserrat" pitchFamily="34" charset="0"/>
              </a:rPr>
              <a:t>Графики сравнения </a:t>
            </a:r>
            <a:r>
              <a:rPr lang="en-US" sz="4350" dirty="0">
                <a:solidFill>
                  <a:srgbClr val="F2F0F4"/>
                </a:solidFill>
                <a:latin typeface="Montserrat" pitchFamily="34" charset="0"/>
              </a:rPr>
              <a:t>KSP</a:t>
            </a:r>
            <a:r>
              <a:rPr lang="ru-RU" sz="4350" dirty="0">
                <a:solidFill>
                  <a:srgbClr val="F2F0F4"/>
                </a:solidFill>
                <a:latin typeface="Montserrat" pitchFamily="34" charset="0"/>
              </a:rPr>
              <a:t> и мат. модели</a:t>
            </a:r>
            <a:endParaRPr lang="en-US" sz="43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572FA4-656A-F81D-A131-ECCA5DCD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25B69D-E001-DFDB-3A2D-244D04A76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097" y="971549"/>
            <a:ext cx="7316205" cy="69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3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017" y="425854"/>
            <a:ext cx="130659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ru-RU" sz="4350" dirty="0">
                <a:solidFill>
                  <a:srgbClr val="F2F0F4"/>
                </a:solidFill>
                <a:latin typeface="Montserrat" pitchFamily="34" charset="0"/>
              </a:rPr>
              <a:t>Сравнение </a:t>
            </a:r>
            <a:r>
              <a:rPr lang="en-US" sz="4350" dirty="0">
                <a:solidFill>
                  <a:srgbClr val="F2F0F4"/>
                </a:solidFill>
                <a:latin typeface="Montserrat" pitchFamily="34" charset="0"/>
              </a:rPr>
              <a:t>KSP</a:t>
            </a:r>
            <a:r>
              <a:rPr lang="ru-RU" sz="4350" dirty="0">
                <a:solidFill>
                  <a:srgbClr val="F2F0F4"/>
                </a:solidFill>
                <a:latin typeface="Montserrat" pitchFamily="34" charset="0"/>
              </a:rPr>
              <a:t> и мат. модели</a:t>
            </a:r>
            <a:endParaRPr lang="en-US" sz="43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E572FA4-656A-F81D-A131-ECCA5DCD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1C647-7D3C-338A-59B8-1CD1F77A0D05}"/>
              </a:ext>
            </a:extLst>
          </p:cNvPr>
          <p:cNvSpPr txBox="1"/>
          <p:nvPr/>
        </p:nvSpPr>
        <p:spPr>
          <a:xfrm>
            <a:off x="436017" y="1876551"/>
            <a:ext cx="5941759" cy="5117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Графики траекторий полета до первой половины всего моделирования совпадают, потом график </a:t>
            </a:r>
            <a:r>
              <a:rPr lang="en-US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KSP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набирает высоту чуть быстрее.</a:t>
            </a:r>
          </a:p>
          <a:p>
            <a:pPr indent="449580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Расхождение: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Стартовые точки: в физмат модели мы начинаем полет с позиции (0, </a:t>
            </a:r>
            <a:r>
              <a:rPr lang="en-US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R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), где </a:t>
            </a:r>
            <a:r>
              <a:rPr lang="en-US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R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– радиус </a:t>
            </a:r>
            <a:r>
              <a:rPr lang="ru-RU" sz="2000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Кербина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В </a:t>
            </a:r>
            <a:r>
              <a:rPr lang="en-US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KSP 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взлетная площадка находится на других координатах. Различие в наборе высоты объясняется графиком зависимости высоты от времени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C7F5C-6926-AC9D-BFF1-A5416D710B43}"/>
              </a:ext>
            </a:extLst>
          </p:cNvPr>
          <p:cNvSpPr txBox="1"/>
          <p:nvPr/>
        </p:nvSpPr>
        <p:spPr>
          <a:xfrm>
            <a:off x="6804233" y="2473655"/>
            <a:ext cx="7390150" cy="373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Основные причины расхождений:</a:t>
            </a:r>
          </a:p>
          <a:p>
            <a:pPr marL="5143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Оптимизация гравитационного поворота в KSP снижает 	гравитационные потери и улучшает эффективность 	набора скорости и высоты.</a:t>
            </a:r>
          </a:p>
          <a:p>
            <a:pPr marL="5143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Учет аэродинамических сил приводит к более 	реалистичным данным.</a:t>
            </a:r>
          </a:p>
          <a:p>
            <a:pPr marL="5143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Сила тяги в </a:t>
            </a:r>
            <a:r>
              <a:rPr lang="en-US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KSP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не всегда постоянная, иногда для правильного набора высоты ее нужно изменять.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E6E36034-7013-2F29-415C-9A60CD7C45D1}"/>
              </a:ext>
            </a:extLst>
          </p:cNvPr>
          <p:cNvSpPr/>
          <p:nvPr/>
        </p:nvSpPr>
        <p:spPr>
          <a:xfrm>
            <a:off x="6568145" y="1331015"/>
            <a:ext cx="45719" cy="6614559"/>
          </a:xfrm>
          <a:prstGeom prst="roundRect">
            <a:avLst>
              <a:gd name="adj" fmla="val 24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95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DC820967-1BC9-8B63-461A-35CF00EC9569}"/>
              </a:ext>
            </a:extLst>
          </p:cNvPr>
          <p:cNvSpPr/>
          <p:nvPr/>
        </p:nvSpPr>
        <p:spPr>
          <a:xfrm>
            <a:off x="5727032" y="4079016"/>
            <a:ext cx="8630652" cy="3215768"/>
          </a:xfrm>
          <a:prstGeom prst="roundRect">
            <a:avLst>
              <a:gd name="adj" fmla="val 24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CB4F3CFA-F208-CB4B-E923-FE0F37403FA0}"/>
              </a:ext>
            </a:extLst>
          </p:cNvPr>
          <p:cNvSpPr/>
          <p:nvPr/>
        </p:nvSpPr>
        <p:spPr>
          <a:xfrm>
            <a:off x="512935" y="1693131"/>
            <a:ext cx="5214097" cy="2421669"/>
          </a:xfrm>
          <a:prstGeom prst="roundRect">
            <a:avLst>
              <a:gd name="adj" fmla="val 24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565191" y="501848"/>
            <a:ext cx="4135398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2F0F4"/>
                </a:solidFill>
                <a:latin typeface="Montserrat" pitchFamily="34" charset="0"/>
              </a:rPr>
              <a:t>Заключение</a:t>
            </a:r>
            <a:endParaRPr lang="en-US" sz="44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F5F151-672B-F711-D934-501597FD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3CF89A-9ACC-2DFB-3A48-A865D70BCBC3}"/>
              </a:ext>
            </a:extLst>
          </p:cNvPr>
          <p:cNvSpPr txBox="1"/>
          <p:nvPr/>
        </p:nvSpPr>
        <p:spPr>
          <a:xfrm>
            <a:off x="565191" y="1872461"/>
            <a:ext cx="49372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В ходе работы над данным проектом нами была проведена всесторонняя исследовательская и практическая работа, включающая исторический, физико-математический и программно-</a:t>
            </a:r>
            <a:r>
              <a:rPr lang="ru-RU" sz="2000" dirty="0" err="1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симуляционный</a:t>
            </a:r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анализ. </a:t>
            </a:r>
            <a:endParaRPr lang="ru-RU" sz="2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C65CA8-4E8E-E8C5-7628-68350B43C7AB}"/>
              </a:ext>
            </a:extLst>
          </p:cNvPr>
          <p:cNvSpPr txBox="1"/>
          <p:nvPr/>
        </p:nvSpPr>
        <p:spPr>
          <a:xfrm>
            <a:off x="6270959" y="4392669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В результате проекта нам удалось смоделировать миссию «Спутник 5» и успешно продемонстрировать вывод ракеты на орбиту. Мы провели глубокий анализ данных, включая графики скорости, высоты, массы, силы тяги, угла наклона и плотности атмосферы, что позволило объяснить возникающие расхождения и влияние таких факторов, как гравитационные потери и аэродинамическое сопротивление </a:t>
            </a:r>
            <a:endParaRPr lang="ru-RU" sz="2000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12139" y="691356"/>
            <a:ext cx="9348354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2F0F4"/>
                </a:solidFill>
                <a:latin typeface="Montserrat" pitchFamily="34" charset="0"/>
              </a:rPr>
              <a:t>А еще желаем, чтобы у всех ракета летела как эта </a:t>
            </a:r>
            <a:r>
              <a:rPr lang="ru-RU" sz="4450" dirty="0">
                <a:solidFill>
                  <a:srgbClr val="F2F0F4"/>
                </a:solidFill>
                <a:latin typeface="Montserrat" pitchFamily="34" charset="0"/>
                <a:sym typeface="Wingdings" pitchFamily="2" charset="2"/>
              </a:rPr>
              <a:t></a:t>
            </a:r>
            <a:endParaRPr lang="en-US" sz="44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F5F151-672B-F711-D934-501597FD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7DEAFF-AD49-6031-C39C-E4EC1E8FC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35"/>
          <a:stretch/>
        </p:blipFill>
        <p:spPr>
          <a:xfrm>
            <a:off x="5225575" y="2483858"/>
            <a:ext cx="4179250" cy="46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22E5B114-B8E9-EB37-F681-A3219683F482}"/>
              </a:ext>
            </a:extLst>
          </p:cNvPr>
          <p:cNvSpPr/>
          <p:nvPr/>
        </p:nvSpPr>
        <p:spPr>
          <a:xfrm>
            <a:off x="1970632" y="2207377"/>
            <a:ext cx="5017460" cy="70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sz="2400" b="1" dirty="0">
                <a:solidFill>
                  <a:srgbClr val="DCD7E5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Широбоков Дмитрий Андреевич </a:t>
            </a: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37889004-41EE-8339-E6B6-71CA2E983B02}"/>
              </a:ext>
            </a:extLst>
          </p:cNvPr>
          <p:cNvSpPr/>
          <p:nvPr/>
        </p:nvSpPr>
        <p:spPr>
          <a:xfrm>
            <a:off x="9077238" y="2218614"/>
            <a:ext cx="4500106" cy="70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sz="2400" b="1" dirty="0" err="1">
                <a:solidFill>
                  <a:srgbClr val="DCD7E5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Волоснев</a:t>
            </a:r>
            <a:r>
              <a:rPr lang="ru-RU" sz="2400" b="1" dirty="0">
                <a:solidFill>
                  <a:srgbClr val="DCD7E5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 Федор Антонович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E6FB886E-3201-1982-F7EA-ADA8DB5768C1}"/>
              </a:ext>
            </a:extLst>
          </p:cNvPr>
          <p:cNvSpPr/>
          <p:nvPr/>
        </p:nvSpPr>
        <p:spPr>
          <a:xfrm>
            <a:off x="1970632" y="4530393"/>
            <a:ext cx="4066673" cy="70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sz="2400" b="1" dirty="0">
                <a:solidFill>
                  <a:srgbClr val="DCD7E5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Клещев Даниил Олегович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485A4381-A3BE-370A-89C7-F11DCC03549D}"/>
              </a:ext>
            </a:extLst>
          </p:cNvPr>
          <p:cNvSpPr/>
          <p:nvPr/>
        </p:nvSpPr>
        <p:spPr>
          <a:xfrm>
            <a:off x="1970632" y="2916157"/>
            <a:ext cx="5065141" cy="70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R="137795" lvl="0" algn="just">
              <a:lnSpc>
                <a:spcPct val="107000"/>
              </a:lnSpc>
              <a:spcBef>
                <a:spcPts val="315"/>
              </a:spcBef>
              <a:spcAft>
                <a:spcPts val="800"/>
              </a:spcAft>
            </a:pPr>
            <a:r>
              <a:rPr lang="ru-RU" sz="2000" kern="100" dirty="0">
                <a:solidFill>
                  <a:schemeClr val="bg1"/>
                </a:solidFill>
                <a:effectLst/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Тимлид, моделирование в </a:t>
            </a:r>
            <a:r>
              <a:rPr lang="ru-RU" sz="2000" kern="100" dirty="0" err="1">
                <a:solidFill>
                  <a:schemeClr val="bg1"/>
                </a:solidFill>
                <a:effectLst/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Kerbal</a:t>
            </a:r>
            <a:r>
              <a:rPr lang="ru-RU" sz="2000" kern="100" dirty="0">
                <a:solidFill>
                  <a:schemeClr val="bg1"/>
                </a:solidFill>
                <a:effectLst/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Space Program (KSP)</a:t>
            </a: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8AEEDAB1-D72D-DF1D-F004-E5150CAE7F76}"/>
              </a:ext>
            </a:extLst>
          </p:cNvPr>
          <p:cNvSpPr/>
          <p:nvPr/>
        </p:nvSpPr>
        <p:spPr>
          <a:xfrm>
            <a:off x="1970632" y="5179432"/>
            <a:ext cx="4951216" cy="1203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R="137160" lvl="0" algn="just">
              <a:lnSpc>
                <a:spcPct val="107000"/>
              </a:lnSpc>
              <a:spcBef>
                <a:spcPts val="180"/>
              </a:spcBef>
              <a:spcAft>
                <a:spcPts val="800"/>
              </a:spcAft>
            </a:pPr>
            <a:r>
              <a:rPr lang="ru-RU" sz="2000" kern="1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П</a:t>
            </a:r>
            <a:r>
              <a:rPr lang="ru-RU" sz="2000" kern="100" dirty="0">
                <a:solidFill>
                  <a:schemeClr val="bg1"/>
                </a:solidFill>
                <a:effectLst/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оиск достоверной информации, помощь в создании отчета и видео - презентации </a:t>
            </a:r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8E13168F-7A3C-9190-45AC-5E25234538D8}"/>
              </a:ext>
            </a:extLst>
          </p:cNvPr>
          <p:cNvSpPr/>
          <p:nvPr/>
        </p:nvSpPr>
        <p:spPr>
          <a:xfrm>
            <a:off x="771856" y="530973"/>
            <a:ext cx="6040147" cy="680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2F0F4"/>
                </a:solidFill>
                <a:latin typeface="Montserrat" pitchFamily="34" charset="0"/>
              </a:rPr>
              <a:t>Состав команды</a:t>
            </a:r>
            <a:endParaRPr lang="en-US" sz="4450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47EF8210-AAAA-EAB7-A83F-7E7909245252}"/>
              </a:ext>
            </a:extLst>
          </p:cNvPr>
          <p:cNvSpPr/>
          <p:nvPr/>
        </p:nvSpPr>
        <p:spPr>
          <a:xfrm>
            <a:off x="9077238" y="5179432"/>
            <a:ext cx="5526174" cy="1203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R="178435" lvl="0">
              <a:lnSpc>
                <a:spcPct val="107000"/>
              </a:lnSpc>
              <a:spcBef>
                <a:spcPts val="180"/>
              </a:spcBef>
              <a:spcAft>
                <a:spcPts val="800"/>
              </a:spcAft>
            </a:pPr>
            <a:r>
              <a:rPr lang="ru-RU" sz="2000" kern="100" dirty="0">
                <a:solidFill>
                  <a:schemeClr val="bg1"/>
                </a:solidFill>
                <a:effectLst/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Программист, ответственный за создание видео – презентации и отчета </a:t>
            </a: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8C6082BE-1B6C-5084-AD2C-903551854C1C}"/>
              </a:ext>
            </a:extLst>
          </p:cNvPr>
          <p:cNvSpPr/>
          <p:nvPr/>
        </p:nvSpPr>
        <p:spPr>
          <a:xfrm>
            <a:off x="9077238" y="2916157"/>
            <a:ext cx="6316723" cy="70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R="137795" lvl="0" algn="just">
              <a:lnSpc>
                <a:spcPct val="107000"/>
              </a:lnSpc>
              <a:spcBef>
                <a:spcPts val="315"/>
              </a:spcBef>
              <a:spcAft>
                <a:spcPts val="800"/>
              </a:spcAft>
            </a:pPr>
            <a:r>
              <a:rPr lang="ru-RU" sz="2000" dirty="0">
                <a:solidFill>
                  <a:schemeClr val="bg1"/>
                </a:solidFill>
                <a:effectLst/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Физик, математик, программист </a:t>
            </a:r>
            <a:endParaRPr lang="ru-RU" sz="2000" kern="100" dirty="0">
              <a:solidFill>
                <a:schemeClr val="bg1"/>
              </a:solidFill>
              <a:effectLst/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5BFE8A54-0DC3-DDE2-5404-C60273DA2746}"/>
              </a:ext>
            </a:extLst>
          </p:cNvPr>
          <p:cNvSpPr/>
          <p:nvPr/>
        </p:nvSpPr>
        <p:spPr>
          <a:xfrm>
            <a:off x="9105814" y="4484436"/>
            <a:ext cx="4500106" cy="70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sz="2400" b="1" dirty="0">
                <a:solidFill>
                  <a:srgbClr val="DCD7E5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Рахимов Михаил Юрьевич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D40F8C2-0D0E-84E5-DEEC-CCA9F5716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13" b="24526"/>
          <a:stretch/>
        </p:blipFill>
        <p:spPr>
          <a:xfrm>
            <a:off x="586660" y="1971325"/>
            <a:ext cx="1259392" cy="1203358"/>
          </a:xfrm>
          <a:prstGeom prst="flowChartConnector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557E9A2-F907-5197-1F48-AF41869E3F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6" t="1608" b="48684"/>
          <a:stretch/>
        </p:blipFill>
        <p:spPr>
          <a:xfrm>
            <a:off x="586660" y="4279150"/>
            <a:ext cx="1259392" cy="1211265"/>
          </a:xfrm>
          <a:prstGeom prst="ellipse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99FF91-87DF-21C8-E661-F00C5A3EDE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58" r="5798" b="6756"/>
          <a:stretch/>
        </p:blipFill>
        <p:spPr>
          <a:xfrm>
            <a:off x="7741589" y="1971325"/>
            <a:ext cx="1259392" cy="1251332"/>
          </a:xfrm>
          <a:prstGeom prst="ellipse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7EE26A4-45EE-58B9-003D-2040A91F75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13" b="32071"/>
          <a:stretch/>
        </p:blipFill>
        <p:spPr>
          <a:xfrm>
            <a:off x="7732839" y="4204856"/>
            <a:ext cx="1276892" cy="1285559"/>
          </a:xfrm>
          <a:prstGeom prst="ellipse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61FEFF-8D6D-45CE-D2BD-F833C322E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2268605"/>
            <a:ext cx="7664410" cy="79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F2F0F4"/>
                </a:solidFill>
                <a:latin typeface="SF Pro Compressed Black" pitchFamily="2" charset="0"/>
                <a:ea typeface="SF Pro Compressed Black" pitchFamily="2" charset="0"/>
                <a:cs typeface="SF Pro Compressed Black" pitchFamily="2" charset="0"/>
              </a:rPr>
              <a:t>Целью</a:t>
            </a:r>
            <a:r>
              <a:rPr lang="ru-RU" sz="2200" dirty="0">
                <a:solidFill>
                  <a:srgbClr val="F2F0F4"/>
                </a:solidFill>
                <a:latin typeface="SF Pro Medium" pitchFamily="2" charset="0"/>
                <a:ea typeface="SF Pro Medium" pitchFamily="2" charset="0"/>
                <a:cs typeface="SF Pro Medium" pitchFamily="2" charset="0"/>
              </a:rPr>
              <a:t> является сравнить полёт из </a:t>
            </a:r>
            <a:r>
              <a:rPr lang="en-US" sz="2200" dirty="0">
                <a:solidFill>
                  <a:srgbClr val="F2F0F4"/>
                </a:solidFill>
                <a:latin typeface="SF Pro Medium" pitchFamily="2" charset="0"/>
                <a:ea typeface="SF Pro Medium" pitchFamily="2" charset="0"/>
                <a:cs typeface="SF Pro Medium" pitchFamily="2" charset="0"/>
              </a:rPr>
              <a:t>KSP </a:t>
            </a:r>
            <a:endParaRPr lang="ru-RU" sz="2200" dirty="0">
              <a:solidFill>
                <a:srgbClr val="F2F0F4"/>
              </a:solidFill>
              <a:latin typeface="SF Pro Medium" pitchFamily="2" charset="0"/>
              <a:ea typeface="SF Pro Medium" pitchFamily="2" charset="0"/>
              <a:cs typeface="SF Pro Medium" pitchFamily="2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ru-RU" sz="2200" dirty="0">
                <a:solidFill>
                  <a:srgbClr val="F2F0F4"/>
                </a:solidFill>
                <a:latin typeface="SF Pro Medium" pitchFamily="2" charset="0"/>
                <a:ea typeface="SF Pro Medium" pitchFamily="2" charset="0"/>
                <a:cs typeface="SF Pro Medium" pitchFamily="2" charset="0"/>
              </a:rPr>
              <a:t>с составленной </a:t>
            </a:r>
            <a:r>
              <a:rPr lang="ru-RU" sz="2200" dirty="0" err="1">
                <a:solidFill>
                  <a:srgbClr val="F2F0F4"/>
                </a:solidFill>
                <a:latin typeface="SF Pro Medium" pitchFamily="2" charset="0"/>
                <a:ea typeface="SF Pro Medium" pitchFamily="2" charset="0"/>
                <a:cs typeface="SF Pro Medium" pitchFamily="2" charset="0"/>
              </a:rPr>
              <a:t>физико</a:t>
            </a:r>
            <a:r>
              <a:rPr lang="ru-RU" sz="2200" dirty="0">
                <a:solidFill>
                  <a:srgbClr val="F2F0F4"/>
                </a:solidFill>
                <a:latin typeface="SF Pro Medium" pitchFamily="2" charset="0"/>
                <a:ea typeface="SF Pro Medium" pitchFamily="2" charset="0"/>
                <a:cs typeface="SF Pro Medium" pitchFamily="2" charset="0"/>
              </a:rPr>
              <a:t>– математической моделью полёта</a:t>
            </a:r>
            <a:endParaRPr lang="en-US" sz="2200" dirty="0">
              <a:latin typeface="SF Pro Medium" pitchFamily="2" charset="0"/>
              <a:ea typeface="SF Pro Medium" pitchFamily="2" charset="0"/>
              <a:cs typeface="SF Pro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263865"/>
            <a:ext cx="10006498" cy="357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F2F0F4"/>
                </a:solidFill>
                <a:latin typeface="SF Pro Compressed Black" pitchFamily="2" charset="0"/>
                <a:ea typeface="SF Pro Compressed Black" pitchFamily="2" charset="0"/>
                <a:cs typeface="SF Pro Compressed Black" pitchFamily="2" charset="0"/>
              </a:rPr>
              <a:t>Задачи</a:t>
            </a:r>
            <a:r>
              <a:rPr lang="ru-RU" sz="2200" dirty="0">
                <a:solidFill>
                  <a:srgbClr val="F2F0F4"/>
                </a:solidFill>
                <a:latin typeface="SF Pro Medium" pitchFamily="2" charset="0"/>
                <a:ea typeface="SF Pro Medium" pitchFamily="2" charset="0"/>
                <a:cs typeface="SF Pro Medium" pitchFamily="2" charset="0"/>
              </a:rPr>
              <a:t>:</a:t>
            </a:r>
            <a:br>
              <a:rPr lang="en-US" sz="2200" dirty="0">
                <a:solidFill>
                  <a:srgbClr val="F2F0F4"/>
                </a:solidFill>
                <a:latin typeface="SF Pro Medium" pitchFamily="2" charset="0"/>
                <a:ea typeface="SF Pro Medium" pitchFamily="2" charset="0"/>
                <a:cs typeface="SF Pro Medium" pitchFamily="2" charset="0"/>
              </a:rPr>
            </a:br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1. Изучить доступную информацию о реальном полёте. </a:t>
            </a:r>
          </a:p>
          <a:p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2. Создать оригинал или приближённую копию ракеты в </a:t>
            </a:r>
            <a:r>
              <a:rPr lang="en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KSP </a:t>
            </a:r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как у советской миссии. </a:t>
            </a:r>
          </a:p>
          <a:p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3. Реализовать запуск ракеты в </a:t>
            </a:r>
            <a:r>
              <a:rPr lang="en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KSP. </a:t>
            </a:r>
          </a:p>
          <a:p>
            <a:r>
              <a:rPr lang="en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4. </a:t>
            </a:r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Собрать и обработать данные из </a:t>
            </a:r>
            <a:r>
              <a:rPr lang="en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KSP </a:t>
            </a:r>
          </a:p>
          <a:p>
            <a:r>
              <a:rPr lang="en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5. </a:t>
            </a:r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Сделать физико-математическую модель полёта ракеты.</a:t>
            </a:r>
          </a:p>
          <a:p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6. Написать программную реализацию обработки и сбора данных </a:t>
            </a:r>
            <a:endParaRPr lang="en-US" sz="2400" dirty="0">
              <a:solidFill>
                <a:srgbClr val="FFFFFF"/>
              </a:solidFill>
              <a:effectLst/>
              <a:latin typeface="SF Pro Medium" pitchFamily="2" charset="0"/>
              <a:ea typeface="SF Pro Medium" pitchFamily="2" charset="0"/>
              <a:cs typeface="SF Pro Medium" pitchFamily="2" charset="0"/>
            </a:endParaRPr>
          </a:p>
          <a:p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из </a:t>
            </a:r>
            <a:r>
              <a:rPr lang="en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KSP </a:t>
            </a:r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и физико-математическую модели, создать графики на их основе.</a:t>
            </a:r>
          </a:p>
          <a:p>
            <a:r>
              <a:rPr lang="ru-RU" sz="2400" dirty="0">
                <a:solidFill>
                  <a:srgbClr val="FFFFFF"/>
                </a:solidFill>
                <a:effectLst/>
                <a:latin typeface="SF Pro Medium" pitchFamily="2" charset="0"/>
                <a:ea typeface="SF Pro Medium" pitchFamily="2" charset="0"/>
                <a:cs typeface="SF Pro Medium" pitchFamily="2" charset="0"/>
              </a:rPr>
              <a:t>7. Проанализировать полученные графики и сделать вывод</a:t>
            </a:r>
            <a:r>
              <a:rPr lang="ru-RU" sz="2400" dirty="0">
                <a:solidFill>
                  <a:srgbClr val="FFFFFF"/>
                </a:solidFill>
                <a:effectLst/>
                <a:latin typeface="SF Pro Compressed Medium" pitchFamily="2" charset="0"/>
                <a:ea typeface="SF Pro Compressed Medium" pitchFamily="2" charset="0"/>
                <a:cs typeface="SF Pro Compressed Medium" pitchFamily="2" charset="0"/>
              </a:rPr>
              <a:t>.</a:t>
            </a:r>
          </a:p>
          <a:p>
            <a:pPr marL="0" indent="0">
              <a:lnSpc>
                <a:spcPts val="2750"/>
              </a:lnSpc>
              <a:buNone/>
            </a:pPr>
            <a:r>
              <a:rPr lang="ru-RU" sz="2200" b="1" dirty="0">
                <a:solidFill>
                  <a:srgbClr val="F2F0F4"/>
                </a:solidFill>
                <a:latin typeface="Montserrat" pitchFamily="34" charset="0"/>
              </a:rPr>
              <a:t> </a:t>
            </a:r>
            <a:endParaRPr lang="en-US" sz="2200" b="1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967A232-A4F8-24B5-FB2B-0C70C6571EFD}"/>
              </a:ext>
            </a:extLst>
          </p:cNvPr>
          <p:cNvSpPr/>
          <p:nvPr/>
        </p:nvSpPr>
        <p:spPr>
          <a:xfrm>
            <a:off x="771856" y="530973"/>
            <a:ext cx="6040147" cy="680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>
                <a:solidFill>
                  <a:srgbClr val="F2F0F4"/>
                </a:solidFill>
                <a:latin typeface="Montserrat" pitchFamily="34" charset="0"/>
              </a:rPr>
              <a:t>Цель и задачи проекта</a:t>
            </a:r>
            <a:endParaRPr lang="en-US" sz="445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6E43E0-3825-5723-646C-60CDF128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562094"/>
            <a:ext cx="77133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ru-RU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Историческая справка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328" y="2146221"/>
            <a:ext cx="3754517" cy="3474601"/>
          </a:xfrm>
          <a:prstGeom prst="roundRect">
            <a:avLst>
              <a:gd name="adj" fmla="val 24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7259" y="2358152"/>
            <a:ext cx="3330654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ru-RU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Луна-1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81776" y="3648741"/>
            <a:ext cx="3754517" cy="3474601"/>
          </a:xfrm>
          <a:prstGeom prst="roundRect">
            <a:avLst>
              <a:gd name="adj" fmla="val 24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Text 5"/>
          <p:cNvSpPr/>
          <p:nvPr/>
        </p:nvSpPr>
        <p:spPr>
          <a:xfrm>
            <a:off x="5144393" y="3950070"/>
            <a:ext cx="2829282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</a:t>
            </a:r>
            <a:r>
              <a:rPr lang="ru-RU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путник-1</a:t>
            </a:r>
            <a:endParaRPr lang="en-US" sz="2000" dirty="0"/>
          </a:p>
        </p:txBody>
      </p:sp>
      <p:pic>
        <p:nvPicPr>
          <p:cNvPr id="13" name="image7.png">
            <a:extLst>
              <a:ext uri="{FF2B5EF4-FFF2-40B4-BE49-F238E27FC236}">
                <a16:creationId xmlns:a16="http://schemas.microsoft.com/office/drawing/2014/main" id="{7268F57A-932E-7654-AA10-08D529B0133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98714" y="2824089"/>
            <a:ext cx="3387743" cy="2586063"/>
          </a:xfrm>
          <a:prstGeom prst="rect">
            <a:avLst/>
          </a:prstGeom>
          <a:ln/>
        </p:spPr>
      </p:pic>
      <p:pic>
        <p:nvPicPr>
          <p:cNvPr id="1026" name="Picture 2" descr="Белка и Стрелка — Википедия">
            <a:extLst>
              <a:ext uri="{FF2B5EF4-FFF2-40B4-BE49-F238E27FC236}">
                <a16:creationId xmlns:a16="http://schemas.microsoft.com/office/drawing/2014/main" id="{7704149F-195B-3E73-71E5-47DCF7E15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379" y="0"/>
            <a:ext cx="5486399" cy="836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 октября 1957 года на околоземную орбиту выведен первый в мире  искусственный спутник Земли - День в истории">
            <a:extLst>
              <a:ext uri="{FF2B5EF4-FFF2-40B4-BE49-F238E27FC236}">
                <a16:creationId xmlns:a16="http://schemas.microsoft.com/office/drawing/2014/main" id="{AEF287AB-097C-4DD3-BA60-CB1B83E0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620" y="4474473"/>
            <a:ext cx="3562828" cy="210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6713" y="1819094"/>
            <a:ext cx="5703878" cy="1489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Первые живые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ru-RU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существа </a:t>
            </a:r>
            <a:r>
              <a:rPr lang="ru-RU" sz="4000" dirty="0">
                <a:solidFill>
                  <a:srgbClr val="F2F0F4"/>
                </a:solidFill>
                <a:latin typeface="Montserrat" pitchFamily="34" charset="0"/>
              </a:rPr>
              <a:t>в космосе</a:t>
            </a:r>
          </a:p>
        </p:txBody>
      </p:sp>
      <p:sp>
        <p:nvSpPr>
          <p:cNvPr id="16" name="Text 13"/>
          <p:cNvSpPr/>
          <p:nvPr/>
        </p:nvSpPr>
        <p:spPr>
          <a:xfrm>
            <a:off x="7822613" y="4191084"/>
            <a:ext cx="595931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ru-RU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Белка и Стрелка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0DF200-4765-EA33-DA4C-430E121D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pic>
        <p:nvPicPr>
          <p:cNvPr id="18" name="image2.png">
            <a:extLst>
              <a:ext uri="{FF2B5EF4-FFF2-40B4-BE49-F238E27FC236}">
                <a16:creationId xmlns:a16="http://schemas.microsoft.com/office/drawing/2014/main" id="{9B81474E-0045-5B3B-634D-300C65E1541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81444" y="371264"/>
            <a:ext cx="7218998" cy="3819820"/>
          </a:xfrm>
          <a:prstGeom prst="rect">
            <a:avLst/>
          </a:prstGeom>
          <a:ln/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98D08D77-7A8C-F05D-6548-F45842883787}"/>
              </a:ext>
            </a:extLst>
          </p:cNvPr>
          <p:cNvSpPr/>
          <p:nvPr/>
        </p:nvSpPr>
        <p:spPr>
          <a:xfrm>
            <a:off x="346341" y="5443648"/>
            <a:ext cx="12801600" cy="1489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R="47625" indent="540385" algn="just">
              <a:lnSpc>
                <a:spcPct val="150000"/>
              </a:lnSpc>
              <a:spcBef>
                <a:spcPts val="365"/>
              </a:spcBef>
            </a:pPr>
            <a:r>
              <a:rPr lang="ru-RU" sz="2000" b="1" dirty="0">
                <a:solidFill>
                  <a:schemeClr val="bg1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На борту находились две собаки — Белка и Стрелка, а также 40 мышей, две крысы и семена растений. </a:t>
            </a:r>
          </a:p>
          <a:p>
            <a:pPr marR="47625" indent="540385" algn="just">
              <a:lnSpc>
                <a:spcPct val="150000"/>
              </a:lnSpc>
              <a:spcBef>
                <a:spcPts val="365"/>
              </a:spcBef>
            </a:pPr>
            <a:r>
              <a:rPr lang="ru-RU" sz="2000" b="1" dirty="0">
                <a:solidFill>
                  <a:schemeClr val="bg1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Во время полета датчики фиксировали физиологические параметры животных. Ученые наблюдали </a:t>
            </a:r>
          </a:p>
          <a:p>
            <a:pPr marR="47625" indent="540385" algn="just">
              <a:lnSpc>
                <a:spcPct val="150000"/>
              </a:lnSpc>
              <a:spcBef>
                <a:spcPts val="365"/>
              </a:spcBef>
            </a:pPr>
            <a:r>
              <a:rPr lang="ru-RU" sz="2000" b="1" dirty="0">
                <a:solidFill>
                  <a:schemeClr val="bg1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за их состоянием в условиях невесомости, а также за их реакцией на старт, полет и посадку.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1BBC33-793E-8C1A-9085-965A0443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65B999CC-EA5C-0FFF-47B0-B4A7A9A340B3}"/>
              </a:ext>
            </a:extLst>
          </p:cNvPr>
          <p:cNvSpPr/>
          <p:nvPr/>
        </p:nvSpPr>
        <p:spPr>
          <a:xfrm>
            <a:off x="392598" y="158683"/>
            <a:ext cx="77133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ru-RU" sz="4000" dirty="0" err="1">
                <a:solidFill>
                  <a:srgbClr val="F2F0F4"/>
                </a:solidFill>
                <a:latin typeface="Montserrat" pitchFamily="34" charset="0"/>
              </a:rPr>
              <a:t>Физико</a:t>
            </a:r>
            <a:r>
              <a:rPr lang="ru-RU" sz="4000" dirty="0">
                <a:solidFill>
                  <a:srgbClr val="F2F0F4"/>
                </a:solidFill>
                <a:latin typeface="Montserrat" pitchFamily="34" charset="0"/>
              </a:rPr>
              <a:t> – математическая модель</a:t>
            </a:r>
            <a:endParaRPr lang="en-US" sz="40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2017E03-8D57-FF3C-43A6-3FDAFA4E5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5" y="1831725"/>
            <a:ext cx="2235200" cy="6477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B996203-B904-B49F-42CF-38A507D2F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45" y="2594077"/>
            <a:ext cx="2120900" cy="7874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7B3B7D5-C14E-0B58-2DF2-8E05DACE4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45" y="3524250"/>
            <a:ext cx="2997200" cy="11811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278C9F-2EA6-E89F-5448-DB4C6D233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45" y="4951094"/>
            <a:ext cx="4572000" cy="12827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5F55B40-C930-6D1E-F7AE-F321E6A4D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45" y="6577492"/>
            <a:ext cx="2349500" cy="10287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9D394F0-D109-5886-0E7F-AB28718799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346" y="1616637"/>
            <a:ext cx="1600200" cy="863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8282FF-8CDE-862F-3FC4-3149D546DB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46" y="2906620"/>
            <a:ext cx="2832100" cy="1117600"/>
          </a:xfrm>
          <a:prstGeom prst="rect">
            <a:avLst/>
          </a:prstGeom>
        </p:spPr>
      </p:pic>
      <p:sp>
        <p:nvSpPr>
          <p:cNvPr id="4" name="Shape 4">
            <a:extLst>
              <a:ext uri="{FF2B5EF4-FFF2-40B4-BE49-F238E27FC236}">
                <a16:creationId xmlns:a16="http://schemas.microsoft.com/office/drawing/2014/main" id="{47948CF2-BD04-A042-1B2B-1319038013AF}"/>
              </a:ext>
            </a:extLst>
          </p:cNvPr>
          <p:cNvSpPr/>
          <p:nvPr/>
        </p:nvSpPr>
        <p:spPr>
          <a:xfrm>
            <a:off x="5794295" y="1456358"/>
            <a:ext cx="45719" cy="6614559"/>
          </a:xfrm>
          <a:prstGeom prst="roundRect">
            <a:avLst>
              <a:gd name="adj" fmla="val 24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D72CD4-EDAB-7B82-4C53-225AAB789B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7424" y="4450603"/>
            <a:ext cx="1536700" cy="91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1F45F5-3D16-389A-5FE4-D77A213242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9346" y="5791386"/>
            <a:ext cx="7772400" cy="1257165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EC18DBD9-1534-C366-E8DF-F26E851221C1}"/>
              </a:ext>
            </a:extLst>
          </p:cNvPr>
          <p:cNvSpPr/>
          <p:nvPr/>
        </p:nvSpPr>
        <p:spPr>
          <a:xfrm>
            <a:off x="6254459" y="7132406"/>
            <a:ext cx="2121481" cy="70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14300">
              <a:lnSpc>
                <a:spcPct val="150000"/>
              </a:lnSpc>
            </a:pPr>
            <a:r>
              <a:rPr lang="ru-RU" sz="18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Изменение массы </a:t>
            </a:r>
          </a:p>
          <a:p>
            <a:pPr marL="114300"/>
            <a:endParaRPr lang="ru-RU" sz="2000" b="0" i="0" u="none" strike="noStrike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br>
              <a:rPr lang="ru-RU" sz="2000" dirty="0"/>
            </a:br>
            <a:br>
              <a:rPr lang="ru-RU" sz="2000" dirty="0"/>
            </a:br>
            <a:endParaRPr lang="ru-RU" sz="2000" kern="100" dirty="0">
              <a:solidFill>
                <a:schemeClr val="bg1"/>
              </a:solidFill>
              <a:effectLst/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AEFF1-6257-D93E-0BBC-274328AA4EF9}"/>
              </a:ext>
            </a:extLst>
          </p:cNvPr>
          <p:cNvSpPr txBox="1"/>
          <p:nvPr/>
        </p:nvSpPr>
        <p:spPr>
          <a:xfrm>
            <a:off x="2943445" y="1971367"/>
            <a:ext cx="43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51D86-83FB-2DB0-BA35-16AAD5678016}"/>
              </a:ext>
            </a:extLst>
          </p:cNvPr>
          <p:cNvSpPr txBox="1"/>
          <p:nvPr/>
        </p:nvSpPr>
        <p:spPr>
          <a:xfrm>
            <a:off x="2938460" y="2752236"/>
            <a:ext cx="43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F63A1-6CAD-1850-71CB-4578C9DD89BB}"/>
              </a:ext>
            </a:extLst>
          </p:cNvPr>
          <p:cNvSpPr txBox="1"/>
          <p:nvPr/>
        </p:nvSpPr>
        <p:spPr>
          <a:xfrm>
            <a:off x="3819855" y="3914745"/>
            <a:ext cx="43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68A62D-5197-D0A5-F213-CF485AB10E20}"/>
              </a:ext>
            </a:extLst>
          </p:cNvPr>
          <p:cNvSpPr txBox="1"/>
          <p:nvPr/>
        </p:nvSpPr>
        <p:spPr>
          <a:xfrm>
            <a:off x="5274963" y="5365003"/>
            <a:ext cx="43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D8F8A-916F-BFF5-A1E4-A25A16B267F5}"/>
              </a:ext>
            </a:extLst>
          </p:cNvPr>
          <p:cNvSpPr txBox="1"/>
          <p:nvPr/>
        </p:nvSpPr>
        <p:spPr>
          <a:xfrm>
            <a:off x="3028111" y="6932351"/>
            <a:ext cx="43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5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76628-B0E8-18FD-08F6-110FD2C36C0E}"/>
              </a:ext>
            </a:extLst>
          </p:cNvPr>
          <p:cNvSpPr txBox="1"/>
          <p:nvPr/>
        </p:nvSpPr>
        <p:spPr>
          <a:xfrm>
            <a:off x="8044163" y="1831725"/>
            <a:ext cx="43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6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D39CD3-CC4E-CB10-0C89-C485C0C89D5E}"/>
              </a:ext>
            </a:extLst>
          </p:cNvPr>
          <p:cNvSpPr txBox="1"/>
          <p:nvPr/>
        </p:nvSpPr>
        <p:spPr>
          <a:xfrm>
            <a:off x="9276063" y="3265365"/>
            <a:ext cx="43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7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FF9BDB-2422-54F7-FD8E-A4291443AE37}"/>
              </a:ext>
            </a:extLst>
          </p:cNvPr>
          <p:cNvSpPr txBox="1"/>
          <p:nvPr/>
        </p:nvSpPr>
        <p:spPr>
          <a:xfrm>
            <a:off x="7941225" y="4707748"/>
            <a:ext cx="43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8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DFE84D-44E6-B0B1-CEBE-706530AA8F34}"/>
              </a:ext>
            </a:extLst>
          </p:cNvPr>
          <p:cNvSpPr txBox="1"/>
          <p:nvPr/>
        </p:nvSpPr>
        <p:spPr>
          <a:xfrm>
            <a:off x="14192123" y="6233794"/>
            <a:ext cx="43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9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1BBC33-793E-8C1A-9085-965A0443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65B999CC-EA5C-0FFF-47B0-B4A7A9A340B3}"/>
              </a:ext>
            </a:extLst>
          </p:cNvPr>
          <p:cNvSpPr/>
          <p:nvPr/>
        </p:nvSpPr>
        <p:spPr>
          <a:xfrm>
            <a:off x="392598" y="158683"/>
            <a:ext cx="77133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ru-RU" sz="4000" dirty="0" err="1">
                <a:solidFill>
                  <a:srgbClr val="F2F0F4"/>
                </a:solidFill>
                <a:latin typeface="Montserrat" pitchFamily="34" charset="0"/>
              </a:rPr>
              <a:t>Физико</a:t>
            </a:r>
            <a:r>
              <a:rPr lang="ru-RU" sz="4000" dirty="0">
                <a:solidFill>
                  <a:srgbClr val="F2F0F4"/>
                </a:solidFill>
                <a:latin typeface="Montserrat" pitchFamily="34" charset="0"/>
              </a:rPr>
              <a:t> – математическая модель</a:t>
            </a:r>
            <a:endParaRPr lang="en-US"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0AA83-A056-4612-9F68-CF99201C1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758"/>
          <a:stretch/>
        </p:blipFill>
        <p:spPr>
          <a:xfrm>
            <a:off x="6717198" y="2096040"/>
            <a:ext cx="7490564" cy="4813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1CEAA0-DCC6-D195-D898-BEFC06485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98" y="2096040"/>
            <a:ext cx="6324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5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1BBC33-793E-8C1A-9085-965A0443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65B999CC-EA5C-0FFF-47B0-B4A7A9A340B3}"/>
              </a:ext>
            </a:extLst>
          </p:cNvPr>
          <p:cNvSpPr/>
          <p:nvPr/>
        </p:nvSpPr>
        <p:spPr>
          <a:xfrm>
            <a:off x="392598" y="158683"/>
            <a:ext cx="77133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ru-RU" sz="4000" dirty="0" err="1">
                <a:solidFill>
                  <a:srgbClr val="F2F0F4"/>
                </a:solidFill>
                <a:latin typeface="Montserrat" pitchFamily="34" charset="0"/>
              </a:rPr>
              <a:t>Физико</a:t>
            </a:r>
            <a:r>
              <a:rPr lang="ru-RU" sz="4000" dirty="0">
                <a:solidFill>
                  <a:srgbClr val="F2F0F4"/>
                </a:solidFill>
                <a:latin typeface="Montserrat" pitchFamily="34" charset="0"/>
              </a:rPr>
              <a:t> – математическая модель</a:t>
            </a:r>
            <a:endParaRPr lang="en-US" sz="4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F1BC0C-2A99-DF5A-CA44-4A62F559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8" y="1638861"/>
            <a:ext cx="5797592" cy="21546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48A111-0530-68B0-85DD-4C493AC74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97" y="4436077"/>
            <a:ext cx="7787483" cy="24713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3213C-8092-49B3-E222-067675516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8910" y="2090496"/>
            <a:ext cx="1752600" cy="914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8E36218-32A6-2A9E-9052-AC30D0A97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8340" y="3793522"/>
            <a:ext cx="2794000" cy="11684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1C350CD-7FFE-18E6-DE7D-0ECECA20AD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8340" y="5750548"/>
            <a:ext cx="3213100" cy="1155700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61DF2B4D-80B7-AC73-6DEC-E72C0B898D06}"/>
              </a:ext>
            </a:extLst>
          </p:cNvPr>
          <p:cNvSpPr/>
          <p:nvPr/>
        </p:nvSpPr>
        <p:spPr>
          <a:xfrm>
            <a:off x="392597" y="7056843"/>
            <a:ext cx="5690782" cy="70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14300">
              <a:lnSpc>
                <a:spcPct val="150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Скорости по оси </a:t>
            </a:r>
            <a:r>
              <a:rPr lang="en-US" sz="1800" u="none" strike="noStrike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Y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и </a:t>
            </a:r>
            <a:r>
              <a:rPr lang="en-US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X</a:t>
            </a:r>
            <a:endParaRPr lang="ru-RU" sz="18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14300"/>
            <a:endParaRPr lang="ru-RU" sz="2000" b="0" i="0" u="none" strike="noStrike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br>
              <a:rPr lang="ru-RU" sz="2000" dirty="0"/>
            </a:br>
            <a:br>
              <a:rPr lang="ru-RU" sz="2000" dirty="0"/>
            </a:br>
            <a:endParaRPr lang="ru-RU" sz="2000" kern="100" dirty="0">
              <a:solidFill>
                <a:schemeClr val="bg1"/>
              </a:solidFill>
              <a:effectLst/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43D118-5DF1-F8AA-66FC-2CD65634AFFF}"/>
              </a:ext>
            </a:extLst>
          </p:cNvPr>
          <p:cNvSpPr txBox="1"/>
          <p:nvPr/>
        </p:nvSpPr>
        <p:spPr>
          <a:xfrm>
            <a:off x="6307296" y="2516136"/>
            <a:ext cx="57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15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C8C24-68CD-1AC5-27AD-0854B5E1C110}"/>
              </a:ext>
            </a:extLst>
          </p:cNvPr>
          <p:cNvSpPr txBox="1"/>
          <p:nvPr/>
        </p:nvSpPr>
        <p:spPr>
          <a:xfrm>
            <a:off x="11796194" y="2112611"/>
            <a:ext cx="57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19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AF5665-73DA-69A3-D90B-C9E529B67218}"/>
              </a:ext>
            </a:extLst>
          </p:cNvPr>
          <p:cNvSpPr txBox="1"/>
          <p:nvPr/>
        </p:nvSpPr>
        <p:spPr>
          <a:xfrm>
            <a:off x="11796194" y="2531126"/>
            <a:ext cx="57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20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D0B10-9350-4994-7219-B34B5BD57105}"/>
              </a:ext>
            </a:extLst>
          </p:cNvPr>
          <p:cNvSpPr txBox="1"/>
          <p:nvPr/>
        </p:nvSpPr>
        <p:spPr>
          <a:xfrm>
            <a:off x="12834845" y="3793522"/>
            <a:ext cx="50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21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0D5075-3EAD-A25E-7FAD-0FDF9893D20B}"/>
              </a:ext>
            </a:extLst>
          </p:cNvPr>
          <p:cNvSpPr txBox="1"/>
          <p:nvPr/>
        </p:nvSpPr>
        <p:spPr>
          <a:xfrm>
            <a:off x="12834845" y="4427082"/>
            <a:ext cx="50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22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22C7C5-4CCD-A79D-EDC2-D9C5F02B56D3}"/>
              </a:ext>
            </a:extLst>
          </p:cNvPr>
          <p:cNvSpPr txBox="1"/>
          <p:nvPr/>
        </p:nvSpPr>
        <p:spPr>
          <a:xfrm>
            <a:off x="13311266" y="5800681"/>
            <a:ext cx="50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23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9B7EE1-CA0E-97BB-8DE9-BA73AF87C20C}"/>
              </a:ext>
            </a:extLst>
          </p:cNvPr>
          <p:cNvSpPr txBox="1"/>
          <p:nvPr/>
        </p:nvSpPr>
        <p:spPr>
          <a:xfrm>
            <a:off x="13311265" y="6328398"/>
            <a:ext cx="50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24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6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1BBC33-793E-8C1A-9085-965A0443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2340" y="7294783"/>
            <a:ext cx="1928060" cy="934817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65B999CC-EA5C-0FFF-47B0-B4A7A9A340B3}"/>
              </a:ext>
            </a:extLst>
          </p:cNvPr>
          <p:cNvSpPr/>
          <p:nvPr/>
        </p:nvSpPr>
        <p:spPr>
          <a:xfrm>
            <a:off x="392598" y="158683"/>
            <a:ext cx="7713345" cy="1277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ru-RU" sz="4000" dirty="0" err="1">
                <a:solidFill>
                  <a:srgbClr val="F2F0F4"/>
                </a:solidFill>
                <a:latin typeface="Montserrat" pitchFamily="34" charset="0"/>
              </a:rPr>
              <a:t>Физико</a:t>
            </a:r>
            <a:r>
              <a:rPr lang="ru-RU" sz="4000" dirty="0">
                <a:solidFill>
                  <a:srgbClr val="F2F0F4"/>
                </a:solidFill>
                <a:latin typeface="Montserrat" pitchFamily="34" charset="0"/>
              </a:rPr>
              <a:t> – математическая модель</a:t>
            </a:r>
            <a:endParaRPr lang="en-US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1DB7B1-4946-4BE7-C8C0-5BAF5152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7" y="1813810"/>
            <a:ext cx="8009169" cy="54809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54D2D3-9E10-5B62-BBC5-F7E869091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424" y="1975840"/>
            <a:ext cx="2924827" cy="12102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243358-8619-4A78-691F-5393E14AA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425" y="4931971"/>
            <a:ext cx="3033713" cy="1036519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08A37292-F693-2340-F40F-77D1667F2BB3}"/>
              </a:ext>
            </a:extLst>
          </p:cNvPr>
          <p:cNvSpPr/>
          <p:nvPr/>
        </p:nvSpPr>
        <p:spPr>
          <a:xfrm>
            <a:off x="9390051" y="3227573"/>
            <a:ext cx="3668725" cy="459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14300"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Расстояние от точки до ракеты</a:t>
            </a:r>
            <a:br>
              <a:rPr lang="ru-RU" sz="18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</a:br>
            <a:endParaRPr lang="ru-RU" sz="18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14300"/>
            <a:endParaRPr lang="ru-RU" sz="2000" b="0" i="0" u="none" strike="noStrike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br>
              <a:rPr lang="ru-RU" sz="2000" dirty="0"/>
            </a:br>
            <a:br>
              <a:rPr lang="ru-RU" sz="2000" dirty="0"/>
            </a:br>
            <a:endParaRPr lang="ru-RU" sz="2000" kern="100" dirty="0">
              <a:solidFill>
                <a:schemeClr val="bg1"/>
              </a:solidFill>
              <a:effectLst/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53452F2-8A45-3A2B-4631-8CF684A07557}"/>
              </a:ext>
            </a:extLst>
          </p:cNvPr>
          <p:cNvSpPr/>
          <p:nvPr/>
        </p:nvSpPr>
        <p:spPr>
          <a:xfrm>
            <a:off x="9390051" y="6025218"/>
            <a:ext cx="3668725" cy="459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14300"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Высота </a:t>
            </a:r>
            <a:br>
              <a:rPr lang="ru-RU" sz="1800" dirty="0">
                <a:solidFill>
                  <a:schemeClr val="bg1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</a:br>
            <a:endParaRPr lang="ru-RU" sz="1800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14300"/>
            <a:endParaRPr lang="ru-RU" sz="2000" b="0" i="0" u="none" strike="noStrike" dirty="0">
              <a:solidFill>
                <a:schemeClr val="bg1"/>
              </a:solidFill>
              <a:effectLst/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br>
              <a:rPr lang="ru-RU" sz="2000" dirty="0"/>
            </a:br>
            <a:br>
              <a:rPr lang="ru-RU" sz="2000" dirty="0"/>
            </a:br>
            <a:endParaRPr lang="ru-RU" sz="2000" kern="100" dirty="0">
              <a:solidFill>
                <a:schemeClr val="bg1"/>
              </a:solidFill>
              <a:effectLst/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EB0D9-81A0-C0D4-7E2F-1247596E4A4C}"/>
              </a:ext>
            </a:extLst>
          </p:cNvPr>
          <p:cNvSpPr txBox="1"/>
          <p:nvPr/>
        </p:nvSpPr>
        <p:spPr>
          <a:xfrm>
            <a:off x="12552375" y="2388036"/>
            <a:ext cx="50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25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31E5D-B4DB-2CC3-8B11-299E36F476A6}"/>
              </a:ext>
            </a:extLst>
          </p:cNvPr>
          <p:cNvSpPr txBox="1"/>
          <p:nvPr/>
        </p:nvSpPr>
        <p:spPr>
          <a:xfrm>
            <a:off x="12582355" y="5212100"/>
            <a:ext cx="50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26</a:t>
            </a:r>
            <a:endParaRPr lang="ru-RU" sz="2000" b="1" dirty="0">
              <a:solidFill>
                <a:schemeClr val="bg1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03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326</TotalTime>
  <Words>815</Words>
  <Application>Microsoft Macintosh PowerPoint</Application>
  <PresentationFormat>Произвольный</PresentationFormat>
  <Paragraphs>125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30" baseType="lpstr">
      <vt:lpstr>Arial</vt:lpstr>
      <vt:lpstr>SF Pro Heavy</vt:lpstr>
      <vt:lpstr>SF Pro Display</vt:lpstr>
      <vt:lpstr>SF Pro Semibold</vt:lpstr>
      <vt:lpstr>Heebo Bold</vt:lpstr>
      <vt:lpstr>SF Pro Medium</vt:lpstr>
      <vt:lpstr>Heebo Light</vt:lpstr>
      <vt:lpstr>Montserrat</vt:lpstr>
      <vt:lpstr>Symbol</vt:lpstr>
      <vt:lpstr>SF Pro Compressed Medium</vt:lpstr>
      <vt:lpstr>SF Pro Compressed Black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Rahimov Mixa</cp:lastModifiedBy>
  <cp:revision>6</cp:revision>
  <dcterms:created xsi:type="dcterms:W3CDTF">2024-12-18T17:23:41Z</dcterms:created>
  <dcterms:modified xsi:type="dcterms:W3CDTF">2024-12-18T22:54:24Z</dcterms:modified>
</cp:coreProperties>
</file>